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518" r:id="rId5"/>
    <p:sldId id="527" r:id="rId6"/>
    <p:sldId id="612" r:id="rId7"/>
    <p:sldId id="613" r:id="rId8"/>
    <p:sldId id="585" r:id="rId9"/>
    <p:sldId id="584" r:id="rId10"/>
    <p:sldId id="611" r:id="rId11"/>
    <p:sldId id="607" r:id="rId12"/>
    <p:sldId id="610" r:id="rId13"/>
    <p:sldId id="614" r:id="rId14"/>
    <p:sldId id="617" r:id="rId15"/>
    <p:sldId id="615" r:id="rId16"/>
    <p:sldId id="618" r:id="rId17"/>
    <p:sldId id="621" r:id="rId18"/>
    <p:sldId id="620" r:id="rId19"/>
    <p:sldId id="622" r:id="rId20"/>
    <p:sldId id="623" r:id="rId21"/>
    <p:sldId id="625" r:id="rId22"/>
    <p:sldId id="627" r:id="rId23"/>
    <p:sldId id="626" r:id="rId24"/>
    <p:sldId id="628" r:id="rId25"/>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07" autoAdjust="0"/>
    <p:restoredTop sz="71280" autoAdjust="0"/>
  </p:normalViewPr>
  <p:slideViewPr>
    <p:cSldViewPr snapToGrid="0">
      <p:cViewPr varScale="1">
        <p:scale>
          <a:sx n="157" d="100"/>
          <a:sy n="157" d="100"/>
        </p:scale>
        <p:origin x="6712" y="168"/>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2023-08-11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I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Lets stay by defining the term “frontend”. I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The opposite of a frontend is the backend, which is everything the user does not interact with. Frontend and backend are always coupled in some way, such as through a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So as you can probably surmise,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52147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So while the definition of frontend can be very broad, normally when we talk about frontend development we’re talking about developing for the web. It is about crafting a beautiful, intuitive and responsive looking application that runs in a web browser and can be used by anyone, anywhere and at any time.</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myself</a:t>
            </a:r>
            <a:r>
              <a:rPr lang="nl-NL" dirty="0"/>
              <a:t>.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 was born in </a:t>
            </a:r>
            <a:r>
              <a:rPr lang="nl-NL" dirty="0" err="1"/>
              <a:t>the</a:t>
            </a:r>
            <a:r>
              <a:rPr lang="nl-NL" dirty="0"/>
              <a:t> </a:t>
            </a:r>
            <a:r>
              <a:rPr lang="nl-NL" dirty="0" err="1"/>
              <a:t>deserts</a:t>
            </a:r>
            <a:r>
              <a:rPr lang="nl-NL" dirty="0"/>
              <a:t> of Saudi </a:t>
            </a:r>
            <a:r>
              <a:rPr lang="nl-NL" dirty="0" err="1"/>
              <a:t>Arabia</a:t>
            </a:r>
            <a:endParaRPr lang="nl-NL" dirty="0"/>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155715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right </a:t>
            </a:r>
            <a:r>
              <a:rPr lang="nl-NL" dirty="0" err="1"/>
              <a:t>now</a:t>
            </a:r>
            <a:r>
              <a:rPr lang="nl-NL" dirty="0"/>
              <a:t> I live in </a:t>
            </a:r>
            <a:r>
              <a:rPr lang="nl-NL" dirty="0" err="1"/>
              <a:t>the</a:t>
            </a:r>
            <a:r>
              <a:rPr lang="nl-NL" dirty="0"/>
              <a:t> </a:t>
            </a:r>
            <a:r>
              <a:rPr lang="nl-NL" dirty="0" err="1"/>
              <a:t>beautiful</a:t>
            </a:r>
            <a:r>
              <a:rPr lang="nl-NL" dirty="0"/>
              <a:t> </a:t>
            </a:r>
            <a:r>
              <a:rPr lang="nl-NL" dirty="0" err="1"/>
              <a:t>city</a:t>
            </a:r>
            <a:r>
              <a:rPr lang="nl-NL" dirty="0"/>
              <a:t> of Delft</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1911574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 started working for CGI in 2019. First I worked for the Rijkswaterstaat unit where I was primarily a frontend development but also dabbled a bit in the Backend, CI/CD, Cloud and Ops processes of the project. After this I moved to the ProRail unit where I worked as a full-stack frontend and backend developer, and right now I have moved back to Rijkswaterstaat and I am now working on the same project where I started at 2019 but primarily as a backend developer while also doing ops.</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15439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First I would like to address some general notes for today. Today we will have both a morning and an afternoon program. Furthermore this is the first time that we are including a frontend fundamentals workshop in  the graduate class, so in advance I’m apologize for any mistakes haha. Because of this I can also not say entirely for sure at what time we will be finished, but at the latest we will stop at 4 30.</a:t>
            </a:r>
          </a:p>
          <a:p>
            <a:r>
              <a:rPr lang="en-NL" dirty="0"/>
              <a:t>Next I encourage the taking of notes. We will go through a lot of information and there will be a lot of information to process. Notes can help you do so.</a:t>
            </a:r>
          </a:p>
          <a:p>
            <a:r>
              <a:rPr lang="en-NL" dirty="0"/>
              <a:t>Lastly these slides will be sent to all participants after the course. I have included the bulk of what I will tell you in the speaker notes of each slide so you can review most of the workshops.</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Before we start I would like to check if everyone was able to complete their homework, installing NodeJS.</a:t>
            </a:r>
          </a:p>
          <a:p>
            <a:endParaRPr lang="en-NL" dirty="0"/>
          </a:p>
          <a:p>
            <a:r>
              <a:rPr lang="en-NL" dirty="0"/>
              <a:t>For those that have faced issued, I have reserved a about 10 minutes before the lunch to aid you.</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Now lets go over the agenda for today. To start I will give you a brief introduction to what frontend is, how we define frontend for the scope of this workshop, and why frontend should be considered as an important part of the services delivered by CGI. After this I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1807302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solidFill>
                  <a:schemeClr val="bg2"/>
                </a:solidFill>
                <a:latin typeface="+mn-lt"/>
              </a:rPr>
              <a:t>© 2022 CGI Inc.</a:t>
            </a:r>
            <a:endParaRPr lang="en-CA" sz="1000" b="0" i="0" u="none">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a:latin typeface="+mn-lt"/>
              </a:rPr>
              <a:t>© 2022 CGI Inc.</a:t>
            </a:r>
            <a:endParaRPr lang="en-CA" sz="1000" b="0" i="0" u="none">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p:txBody>
          <a:bodyPr/>
          <a:lstStyle/>
          <a:p>
            <a:r>
              <a:rPr lang="en-CA" dirty="0"/>
              <a:t>Jeroen </a:t>
            </a:r>
            <a:r>
              <a:rPr lang="en-CA" dirty="0" err="1"/>
              <a:t>Claassens</a:t>
            </a:r>
            <a:endParaRPr lang="en-CA" dirty="0"/>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10</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11</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Tree>
    <p:extLst>
      <p:ext uri="{BB962C8B-B14F-4D97-AF65-F5344CB8AC3E}">
        <p14:creationId xmlns:p14="http://schemas.microsoft.com/office/powerpoint/2010/main" val="9498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What is frontend development?</a:t>
            </a:r>
          </a:p>
        </p:txBody>
      </p:sp>
      <p:sp>
        <p:nvSpPr>
          <p:cNvPr id="3" name="Content Placeholder 2">
            <a:extLst>
              <a:ext uri="{FF2B5EF4-FFF2-40B4-BE49-F238E27FC236}">
                <a16:creationId xmlns:a16="http://schemas.microsoft.com/office/drawing/2014/main" id="{AA3807F1-1120-73F6-932D-F801B813D149}"/>
              </a:ext>
            </a:extLst>
          </p:cNvPr>
          <p:cNvSpPr>
            <a:spLocks noGrp="1"/>
          </p:cNvSpPr>
          <p:nvPr>
            <p:ph sz="quarter" idx="17"/>
          </p:nvPr>
        </p:nvSpPr>
        <p:spPr/>
        <p:txBody>
          <a:bodyPr/>
          <a:lstStyle/>
          <a:p>
            <a:endParaRPr lang="en-NL"/>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12</a:t>
            </a:fld>
            <a:endParaRPr lang="en-CA"/>
          </a:p>
        </p:txBody>
      </p:sp>
    </p:spTree>
    <p:extLst>
      <p:ext uri="{BB962C8B-B14F-4D97-AF65-F5344CB8AC3E}">
        <p14:creationId xmlns:p14="http://schemas.microsoft.com/office/powerpoint/2010/main" val="2197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14</a:t>
            </a:fld>
            <a:endParaRPr lang="en-CA"/>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3643395" cy="2663825"/>
          </a:xfrm>
        </p:spPr>
        <p:txBody>
          <a:bodyPr/>
          <a:lstStyle/>
          <a:p>
            <a:pPr marL="342900" indent="-342900">
              <a:buFontTx/>
              <a:buChar char="-"/>
            </a:pPr>
            <a:r>
              <a:rPr lang="en-NL" dirty="0"/>
              <a:t>Structure</a:t>
            </a:r>
          </a:p>
          <a:p>
            <a:pPr marL="342900" indent="-342900">
              <a:buFontTx/>
              <a:buChar char="-"/>
            </a:pPr>
            <a:r>
              <a:rPr lang="en-NL" dirty="0"/>
              <a:t>Content</a:t>
            </a:r>
          </a:p>
          <a:p>
            <a:pPr marL="342900" indent="-342900">
              <a:buFontTx/>
              <a:buChar char="-"/>
            </a:pPr>
            <a:r>
              <a:rPr lang="en-NL" dirty="0"/>
              <a:t>Uses elements</a:t>
            </a:r>
          </a:p>
        </p:txBody>
      </p:sp>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1586" y="619403"/>
            <a:ext cx="6893190" cy="5619194"/>
          </a:xfrm>
          <a:prstGeom prst="rect">
            <a:avLst/>
          </a:prstGeom>
        </p:spPr>
      </p:pic>
    </p:spTree>
    <p:extLst>
      <p:ext uri="{BB962C8B-B14F-4D97-AF65-F5344CB8AC3E}">
        <p14:creationId xmlns:p14="http://schemas.microsoft.com/office/powerpoint/2010/main" val="20851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CSS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15</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1024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JS</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16</a:t>
            </a:fld>
            <a:endParaRPr lang="en-CA"/>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007435" y="619403"/>
            <a:ext cx="5407341" cy="5620229"/>
          </a:xfrm>
          <a:prstGeom prst="rect">
            <a:avLst/>
          </a:prstGeom>
        </p:spPr>
      </p:pic>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p:txBody>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spTree>
    <p:extLst>
      <p:ext uri="{BB962C8B-B14F-4D97-AF65-F5344CB8AC3E}">
        <p14:creationId xmlns:p14="http://schemas.microsoft.com/office/powerpoint/2010/main" val="2583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9101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5" name="TextBox 4">
            <a:extLst>
              <a:ext uri="{FF2B5EF4-FFF2-40B4-BE49-F238E27FC236}">
                <a16:creationId xmlns:a16="http://schemas.microsoft.com/office/drawing/2014/main" id="{D3E51332-27E5-496A-BFE1-B1226717BB95}"/>
              </a:ext>
            </a:extLst>
          </p:cNvPr>
          <p:cNvSpPr txBox="1"/>
          <p:nvPr/>
        </p:nvSpPr>
        <p:spPr>
          <a:xfrm>
            <a:off x="2721244" y="2951054"/>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Experienced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6" name="Picture Placeholder 4">
            <a:extLst>
              <a:ext uri="{FF2B5EF4-FFF2-40B4-BE49-F238E27FC236}">
                <a16:creationId xmlns:a16="http://schemas.microsoft.com/office/drawing/2014/main" id="{2244DD6F-55F4-4891-BA47-752DFDA52F15}"/>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993420"/>
            <a:ext cx="819514" cy="819514"/>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6765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28079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8" name="Picture 7">
            <a:extLst>
              <a:ext uri="{FF2B5EF4-FFF2-40B4-BE49-F238E27FC236}">
                <a16:creationId xmlns:a16="http://schemas.microsoft.com/office/drawing/2014/main" id="{F79163F5-C6BF-D292-F782-5E38F2E818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 y="-72827"/>
            <a:ext cx="12291368" cy="8230826"/>
          </a:xfrm>
          <a:prstGeom prst="rect">
            <a:avLst/>
          </a:prstGeom>
        </p:spPr>
      </p:pic>
    </p:spTree>
    <p:extLst>
      <p:ext uri="{BB962C8B-B14F-4D97-AF65-F5344CB8AC3E}">
        <p14:creationId xmlns:p14="http://schemas.microsoft.com/office/powerpoint/2010/main" val="3459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 do a lot of open source development in my free time.</a:t>
            </a:r>
          </a:p>
          <a:p>
            <a:pPr marL="342900" indent="-342900">
              <a:buFont typeface="Arial" panose="020B0604020202020204" pitchFamily="34" charset="0"/>
              <a:buChar char="•"/>
            </a:pPr>
            <a:r>
              <a:rPr lang="en-GB" dirty="0"/>
              <a:t>I love building PCs and working with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6" name="Picture 5" descr="A large building with a clock tower&#10;&#10;Description automatically generated">
            <a:extLst>
              <a:ext uri="{FF2B5EF4-FFF2-40B4-BE49-F238E27FC236}">
                <a16:creationId xmlns:a16="http://schemas.microsoft.com/office/drawing/2014/main" id="{BEE42300-618C-C5F7-8BD9-3EF6CA15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8" y="-1143355"/>
            <a:ext cx="12349578" cy="8233052"/>
          </a:xfrm>
          <a:prstGeom prst="rect">
            <a:avLst/>
          </a:prstGeom>
        </p:spPr>
      </p:pic>
    </p:spTree>
    <p:extLst>
      <p:ext uri="{BB962C8B-B14F-4D97-AF65-F5344CB8AC3E}">
        <p14:creationId xmlns:p14="http://schemas.microsoft.com/office/powerpoint/2010/main" val="203494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a huge fantasy nerd (talk to me about Lord of The Rings, Harry Potter, Dungeons &amp; Dragons, and more)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My free time is primarily spent with open 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5</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6" name="Picture 5" descr="A person standing on a rock with poles&#10;&#10;Description automatically generated">
            <a:extLst>
              <a:ext uri="{FF2B5EF4-FFF2-40B4-BE49-F238E27FC236}">
                <a16:creationId xmlns:a16="http://schemas.microsoft.com/office/drawing/2014/main" id="{AF7A4952-FACF-3295-8992-8B36A0010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70" y="4049779"/>
            <a:ext cx="3326815" cy="250176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a:xfrm>
            <a:off x="755963" y="1557338"/>
            <a:ext cx="10658475" cy="4535487"/>
          </a:xfrm>
        </p:spPr>
        <p:txBody>
          <a:bodyPr>
            <a:noAutofit/>
          </a:bodyPr>
          <a:lstStyle/>
          <a:p>
            <a:pPr marL="342900" indent="-342900">
              <a:buFont typeface="Arial" panose="020B0604020202020204" pitchFamily="34" charset="0"/>
              <a:buChar char="•"/>
            </a:pPr>
            <a:r>
              <a:rPr lang="en-GB" sz="1400" b="1" dirty="0"/>
              <a:t>Jeroen Claassens </a:t>
            </a:r>
            <a:r>
              <a:rPr lang="en-GB" sz="1400" dirty="0"/>
              <a:t>(Experienced Software Engineer)</a:t>
            </a:r>
          </a:p>
          <a:p>
            <a:pPr marL="342900" indent="-342900">
              <a:buFont typeface="Arial" panose="020B0604020202020204" pitchFamily="34" charset="0"/>
              <a:buChar char="•"/>
            </a:pPr>
            <a:r>
              <a:rPr lang="en-GB" sz="1200" dirty="0"/>
              <a:t>Started at CGI in March 2019</a:t>
            </a:r>
          </a:p>
          <a:p>
            <a:pPr marL="342900" indent="-342900">
              <a:buFont typeface="Arial" panose="020B0604020202020204" pitchFamily="34" charset="0"/>
              <a:buChar char="•"/>
            </a:pPr>
            <a:r>
              <a:rPr lang="en-GB" sz="1200" b="1" dirty="0" err="1"/>
              <a:t>Rijkswaterstaat</a:t>
            </a:r>
            <a:r>
              <a:rPr lang="en-GB" sz="1200" dirty="0"/>
              <a:t> (1,5 years)</a:t>
            </a:r>
          </a:p>
          <a:p>
            <a:pPr marL="522288" lvl="1" indent="-342900"/>
            <a:r>
              <a:rPr lang="en-GB" sz="1200" dirty="0"/>
              <a:t>Full-stack TypeScript &amp; Java developer</a:t>
            </a:r>
          </a:p>
          <a:p>
            <a:pPr marL="522288" lvl="1" indent="-342900"/>
            <a:r>
              <a:rPr lang="en-GB" sz="1200" dirty="0"/>
              <a:t>Primarily worked the new Asset Management frontend</a:t>
            </a:r>
          </a:p>
          <a:p>
            <a:pPr marL="342900" indent="-342900">
              <a:buFont typeface="Arial" panose="020B0604020202020204" pitchFamily="34" charset="0"/>
              <a:buChar char="•"/>
            </a:pPr>
            <a:r>
              <a:rPr lang="en-GB" sz="1200" b="1" dirty="0" err="1"/>
              <a:t>ProRail</a:t>
            </a:r>
            <a:r>
              <a:rPr lang="en-GB" sz="1200" dirty="0"/>
              <a:t> (2,5 years)</a:t>
            </a:r>
          </a:p>
          <a:p>
            <a:pPr marL="522288" lvl="1" indent="-342900"/>
            <a:r>
              <a:rPr lang="en-GB" sz="1200" dirty="0"/>
              <a:t>Full-stack TypeScript &amp; Java developer</a:t>
            </a:r>
          </a:p>
          <a:p>
            <a:pPr marL="522288" lvl="1" indent="-342900"/>
            <a:r>
              <a:rPr lang="en-GB" sz="1200" dirty="0"/>
              <a:t>Worked on improving the front- and backend of the GMS/WLIS</a:t>
            </a:r>
            <a:br>
              <a:rPr lang="en-GB" sz="1200" dirty="0"/>
            </a:br>
            <a:r>
              <a:rPr lang="en-GB" sz="1200" dirty="0"/>
              <a:t>project</a:t>
            </a:r>
          </a:p>
          <a:p>
            <a:pPr marL="342900" indent="-342900">
              <a:buFont typeface="Arial" panose="020B0604020202020204" pitchFamily="34" charset="0"/>
              <a:buChar char="•"/>
            </a:pPr>
            <a:r>
              <a:rPr lang="en-GB" sz="1200" b="1" dirty="0"/>
              <a:t>Back at Rijkswaterstaat</a:t>
            </a:r>
            <a:r>
              <a:rPr lang="en-GB" sz="1200" dirty="0"/>
              <a:t> (current)</a:t>
            </a:r>
          </a:p>
          <a:p>
            <a:pPr marL="522288" lvl="1" indent="-342900"/>
            <a:r>
              <a:rPr lang="en-GB" sz="1200" dirty="0"/>
              <a:t>Java developer &amp; ops engineer</a:t>
            </a:r>
          </a:p>
          <a:p>
            <a:pPr marL="522288" lvl="1" indent="-342900"/>
            <a:r>
              <a:rPr lang="en-GB" sz="1200" dirty="0"/>
              <a:t>Back on the project of 2019, of which the landscape has greatly changed</a:t>
            </a:r>
          </a:p>
          <a:p>
            <a:pPr marL="342900" indent="-342900"/>
            <a:endParaRPr lang="en-GB" sz="1200" dirty="0"/>
          </a:p>
          <a:p>
            <a:pPr marL="342900" indent="-342900"/>
            <a:endParaRPr lang="en-GB" sz="1200" dirty="0"/>
          </a:p>
          <a:p>
            <a:pPr marL="522288" lvl="1" indent="-342900"/>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6</a:t>
            </a:fld>
            <a:endParaRPr lang="en-US"/>
          </a:p>
        </p:txBody>
      </p:sp>
      <p:pic>
        <p:nvPicPr>
          <p:cNvPr id="7" name="Picture 6">
            <a:extLst>
              <a:ext uri="{FF2B5EF4-FFF2-40B4-BE49-F238E27FC236}">
                <a16:creationId xmlns:a16="http://schemas.microsoft.com/office/drawing/2014/main" id="{C9F190E6-7E80-43C3-A208-38189D12F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6797" y="966788"/>
            <a:ext cx="3067791" cy="1181100"/>
          </a:xfrm>
          <a:prstGeom prst="rect">
            <a:avLst/>
          </a:prstGeom>
        </p:spPr>
      </p:pic>
      <p:pic>
        <p:nvPicPr>
          <p:cNvPr id="9" name="Picture 8">
            <a:extLst>
              <a:ext uri="{FF2B5EF4-FFF2-40B4-BE49-F238E27FC236}">
                <a16:creationId xmlns:a16="http://schemas.microsoft.com/office/drawing/2014/main" id="{E7B61619-9C7D-46A5-89D2-E8363D639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639" y="3006810"/>
            <a:ext cx="5183055" cy="1113546"/>
          </a:xfrm>
          <a:prstGeom prst="rect">
            <a:avLst/>
          </a:prstGeom>
        </p:spPr>
      </p:pic>
    </p:spTree>
    <p:extLst>
      <p:ext uri="{BB962C8B-B14F-4D97-AF65-F5344CB8AC3E}">
        <p14:creationId xmlns:p14="http://schemas.microsoft.com/office/powerpoint/2010/main" val="48212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will be sent to all participants after the course. The slide notes have a rough outline of what I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8</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9</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1032</TotalTime>
  <Words>1826</Words>
  <Application>Microsoft Macintosh PowerPoint</Application>
  <PresentationFormat>Widescreen</PresentationFormat>
  <Paragraphs>157</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What is frontend development?</vt:lpstr>
      <vt:lpstr>HTML, CSS, and JS (JavaScript)</vt:lpstr>
      <vt:lpstr>HTML</vt:lpstr>
      <vt:lpstr>CSS</vt:lpstr>
      <vt:lpstr>JS</vt:lpstr>
      <vt:lpstr>Demo</vt:lpstr>
      <vt:lpstr>Exercise 1</vt:lpstr>
      <vt:lpstr>Exercise 1 - Demo</vt:lpstr>
      <vt:lpstr>Exercise 2</vt:lpstr>
      <vt:lpstr>Exercise 2 -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14</cp:revision>
  <dcterms:created xsi:type="dcterms:W3CDTF">2022-08-24T13:23:13Z</dcterms:created>
  <dcterms:modified xsi:type="dcterms:W3CDTF">2023-08-11T12:33:52Z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